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50" r:id="rId4"/>
    <p:sldMasterId id="2147483719" r:id="rId5"/>
    <p:sldMasterId id="2147483702" r:id="rId6"/>
    <p:sldMasterId id="2147483704" r:id="rId7"/>
  </p:sldMasterIdLst>
  <p:notesMasterIdLst>
    <p:notesMasterId r:id="rId18"/>
  </p:notesMasterIdLst>
  <p:sldIdLst>
    <p:sldId id="459" r:id="rId8"/>
    <p:sldId id="464" r:id="rId9"/>
    <p:sldId id="465" r:id="rId10"/>
    <p:sldId id="470" r:id="rId11"/>
    <p:sldId id="466" r:id="rId12"/>
    <p:sldId id="471" r:id="rId13"/>
    <p:sldId id="472" r:id="rId14"/>
    <p:sldId id="473" r:id="rId15"/>
    <p:sldId id="475" r:id="rId16"/>
    <p:sldId id="474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211015-7428-9A7E-6547-F503F3CA2B28}" name="Tracy Kewley" initials="TK" userId="f5d03b189553eb9e" providerId="Windows Live"/>
  <p188:author id="{C954B860-CEE6-0E18-DD51-A12D3E9B206F}" name="Charlotte Raby" initials="CR" userId="S::craby@wandlelearningpartnership.org.uk::20cc37f3-5b0f-4c5a-a0b7-8f276c615243" providerId="AD"/>
  <p188:author id="{CE07B5FA-50CB-BF89-AFFB-5559C5452DA1}" name="Duffy Parry" initials="DP" userId="Anonymous_Duffy Parry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rlotte Raby" initials="CR" lastIdx="5" clrIdx="0"/>
  <p:cmAuthor id="2" name="Duffy Parry" initials="DP" lastIdx="1" clrIdx="1"/>
  <p:cmAuthor id="3" name="Duffy Parry" initials="DP [2]" lastIdx="1" clrIdx="2"/>
  <p:cmAuthor id="4" name="Duffy Parry" initials="DP [3]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E32"/>
    <a:srgbClr val="EDC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D83E80-C132-B58B-8FAB-F1034D7AA824}" v="1" dt="2023-10-18T17:56:32.151"/>
    <p1510:client id="{826BB80C-A964-6451-38D0-0023A391F8DD}" v="12" dt="2023-10-18T15:00:47.320"/>
    <p1510:client id="{F1601DAC-C801-E2E5-BEC9-B0F2D2B14D0C}" v="52" dt="2023-10-18T13:32:53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7230" autoAdjust="0"/>
    <p:restoredTop sz="77296"/>
  </p:normalViewPr>
  <p:slideViewPr>
    <p:cSldViewPr>
      <p:cViewPr varScale="1">
        <p:scale>
          <a:sx n="89" d="100"/>
          <a:sy n="89" d="100"/>
        </p:scale>
        <p:origin x="66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36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Paxton" userId="S::spaxton@wandlelearningpartnership.org.uk::2df68680-0ec5-4347-a5b4-6b217d65efa5" providerId="AD" clId="Web-{3BD83E80-C132-B58B-8FAB-F1034D7AA824}"/>
    <pc:docChg chg="">
      <pc:chgData name="Sarah Paxton" userId="S::spaxton@wandlelearningpartnership.org.uk::2df68680-0ec5-4347-a5b4-6b217d65efa5" providerId="AD" clId="Web-{3BD83E80-C132-B58B-8FAB-F1034D7AA824}" dt="2023-10-18T17:56:32.151" v="0"/>
      <pc:docMkLst>
        <pc:docMk/>
      </pc:docMkLst>
      <pc:sldChg chg="delCm">
        <pc:chgData name="Sarah Paxton" userId="S::spaxton@wandlelearningpartnership.org.uk::2df68680-0ec5-4347-a5b4-6b217d65efa5" providerId="AD" clId="Web-{3BD83E80-C132-B58B-8FAB-F1034D7AA824}" dt="2023-10-18T17:56:32.151" v="0"/>
        <pc:sldMkLst>
          <pc:docMk/>
          <pc:sldMk cId="805864750" sldId="46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arah Paxton" userId="S::spaxton@wandlelearningpartnership.org.uk::2df68680-0ec5-4347-a5b4-6b217d65efa5" providerId="AD" clId="Web-{3BD83E80-C132-B58B-8FAB-F1034D7AA824}" dt="2023-10-18T17:56:32.151" v="0"/>
              <pc2:cmMkLst xmlns:pc2="http://schemas.microsoft.com/office/powerpoint/2019/9/main/command">
                <pc:docMk/>
                <pc:sldMk cId="805864750" sldId="465"/>
                <pc2:cmMk id="{CAA9EA62-F029-4A53-ABE7-EACAAFD569EA}"/>
              </pc2:cmMkLst>
            </pc226:cmChg>
          </p:ext>
        </pc:extLst>
      </pc:sldChg>
    </pc:docChg>
  </pc:docChgLst>
  <pc:docChgLst>
    <pc:chgData name="Sarah Paxton" userId="S::spaxton@wandlelearningpartnership.org.uk::2df68680-0ec5-4347-a5b4-6b217d65efa5" providerId="AD" clId="Web-{826BB80C-A964-6451-38D0-0023A391F8DD}"/>
    <pc:docChg chg="modSld">
      <pc:chgData name="Sarah Paxton" userId="S::spaxton@wandlelearningpartnership.org.uk::2df68680-0ec5-4347-a5b4-6b217d65efa5" providerId="AD" clId="Web-{826BB80C-A964-6451-38D0-0023A391F8DD}" dt="2023-10-18T15:00:47.320" v="10" actId="1076"/>
      <pc:docMkLst>
        <pc:docMk/>
      </pc:docMkLst>
      <pc:sldChg chg="modSp">
        <pc:chgData name="Sarah Paxton" userId="S::spaxton@wandlelearningpartnership.org.uk::2df68680-0ec5-4347-a5b4-6b217d65efa5" providerId="AD" clId="Web-{826BB80C-A964-6451-38D0-0023A391F8DD}" dt="2023-10-18T14:54:25.617" v="1" actId="1076"/>
        <pc:sldMkLst>
          <pc:docMk/>
          <pc:sldMk cId="1511664812" sldId="464"/>
        </pc:sldMkLst>
        <pc:picChg chg="mod">
          <ac:chgData name="Sarah Paxton" userId="S::spaxton@wandlelearningpartnership.org.uk::2df68680-0ec5-4347-a5b4-6b217d65efa5" providerId="AD" clId="Web-{826BB80C-A964-6451-38D0-0023A391F8DD}" dt="2023-10-18T14:54:25.617" v="1" actId="1076"/>
          <ac:picMkLst>
            <pc:docMk/>
            <pc:sldMk cId="1511664812" sldId="464"/>
            <ac:picMk id="2" creationId="{E560F086-6940-439B-DFD0-00EF379500F2}"/>
          </ac:picMkLst>
        </pc:picChg>
      </pc:sldChg>
      <pc:sldChg chg="addSp modSp">
        <pc:chgData name="Sarah Paxton" userId="S::spaxton@wandlelearningpartnership.org.uk::2df68680-0ec5-4347-a5b4-6b217d65efa5" providerId="AD" clId="Web-{826BB80C-A964-6451-38D0-0023A391F8DD}" dt="2023-10-18T15:00:47.320" v="10" actId="1076"/>
        <pc:sldMkLst>
          <pc:docMk/>
          <pc:sldMk cId="805864750" sldId="465"/>
        </pc:sldMkLst>
        <pc:picChg chg="add mod">
          <ac:chgData name="Sarah Paxton" userId="S::spaxton@wandlelearningpartnership.org.uk::2df68680-0ec5-4347-a5b4-6b217d65efa5" providerId="AD" clId="Web-{826BB80C-A964-6451-38D0-0023A391F8DD}" dt="2023-10-18T15:00:47.320" v="10" actId="1076"/>
          <ac:picMkLst>
            <pc:docMk/>
            <pc:sldMk cId="805864750" sldId="465"/>
            <ac:picMk id="2" creationId="{2DA11B01-AC7F-2C47-90AE-178705FEB3F7}"/>
          </ac:picMkLst>
        </pc:picChg>
      </pc:sldChg>
    </pc:docChg>
  </pc:docChgLst>
  <pc:docChgLst>
    <pc:chgData name="David Huryn" userId="S::dhuryn@wandlelearningpartnership.org.uk::69ffbc97-a5fc-4cf1-97bf-453f29ec87e1" providerId="AD" clId="Web-{F1601DAC-C801-E2E5-BEC9-B0F2D2B14D0C}"/>
    <pc:docChg chg="modSld">
      <pc:chgData name="David Huryn" userId="S::dhuryn@wandlelearningpartnership.org.uk::69ffbc97-a5fc-4cf1-97bf-453f29ec87e1" providerId="AD" clId="Web-{F1601DAC-C801-E2E5-BEC9-B0F2D2B14D0C}" dt="2023-10-18T13:32:53.694" v="51" actId="14100"/>
      <pc:docMkLst>
        <pc:docMk/>
      </pc:docMkLst>
      <pc:sldChg chg="addSp delSp modSp addAnim delAnim">
        <pc:chgData name="David Huryn" userId="S::dhuryn@wandlelearningpartnership.org.uk::69ffbc97-a5fc-4cf1-97bf-453f29ec87e1" providerId="AD" clId="Web-{F1601DAC-C801-E2E5-BEC9-B0F2D2B14D0C}" dt="2023-10-18T13:25:53.075" v="39" actId="14100"/>
        <pc:sldMkLst>
          <pc:docMk/>
          <pc:sldMk cId="820030143" sldId="468"/>
        </pc:sldMkLst>
        <pc:picChg chg="add del mod">
          <ac:chgData name="David Huryn" userId="S::dhuryn@wandlelearningpartnership.org.uk::69ffbc97-a5fc-4cf1-97bf-453f29ec87e1" providerId="AD" clId="Web-{F1601DAC-C801-E2E5-BEC9-B0F2D2B14D0C}" dt="2023-10-18T13:24:19.495" v="34"/>
          <ac:picMkLst>
            <pc:docMk/>
            <pc:sldMk cId="820030143" sldId="468"/>
            <ac:picMk id="2" creationId="{532076CF-7A68-FFB0-1AB9-2D5BE8166C86}"/>
          </ac:picMkLst>
        </pc:picChg>
        <pc:picChg chg="add mod">
          <ac:chgData name="David Huryn" userId="S::dhuryn@wandlelearningpartnership.org.uk::69ffbc97-a5fc-4cf1-97bf-453f29ec87e1" providerId="AD" clId="Web-{F1601DAC-C801-E2E5-BEC9-B0F2D2B14D0C}" dt="2023-10-18T13:25:53.075" v="39" actId="14100"/>
          <ac:picMkLst>
            <pc:docMk/>
            <pc:sldMk cId="820030143" sldId="468"/>
            <ac:picMk id="6" creationId="{2995D207-BDE2-EC01-34D6-1C7281562511}"/>
          </ac:picMkLst>
        </pc:picChg>
      </pc:sldChg>
      <pc:sldChg chg="addSp modSp addAnim">
        <pc:chgData name="David Huryn" userId="S::dhuryn@wandlelearningpartnership.org.uk::69ffbc97-a5fc-4cf1-97bf-453f29ec87e1" providerId="AD" clId="Web-{F1601DAC-C801-E2E5-BEC9-B0F2D2B14D0C}" dt="2023-10-18T13:32:53.694" v="51" actId="14100"/>
        <pc:sldMkLst>
          <pc:docMk/>
          <pc:sldMk cId="370622072" sldId="470"/>
        </pc:sldMkLst>
        <pc:picChg chg="add mod">
          <ac:chgData name="David Huryn" userId="S::dhuryn@wandlelearningpartnership.org.uk::69ffbc97-a5fc-4cf1-97bf-453f29ec87e1" providerId="AD" clId="Web-{F1601DAC-C801-E2E5-BEC9-B0F2D2B14D0C}" dt="2023-10-18T13:32:53.694" v="51" actId="14100"/>
          <ac:picMkLst>
            <pc:docMk/>
            <pc:sldMk cId="370622072" sldId="470"/>
            <ac:picMk id="4" creationId="{F1DEA118-3374-FFDA-1330-04697FCC9D47}"/>
          </ac:picMkLst>
        </pc:picChg>
      </pc:sldChg>
      <pc:sldChg chg="addSp delSp modSp addAnim delAnim">
        <pc:chgData name="David Huryn" userId="S::dhuryn@wandlelearningpartnership.org.uk::69ffbc97-a5fc-4cf1-97bf-453f29ec87e1" providerId="AD" clId="Web-{F1601DAC-C801-E2E5-BEC9-B0F2D2B14D0C}" dt="2023-10-18T13:26:44.545" v="45" actId="14100"/>
        <pc:sldMkLst>
          <pc:docMk/>
          <pc:sldMk cId="235888680" sldId="471"/>
        </pc:sldMkLst>
        <pc:picChg chg="add mod">
          <ac:chgData name="David Huryn" userId="S::dhuryn@wandlelearningpartnership.org.uk::69ffbc97-a5fc-4cf1-97bf-453f29ec87e1" providerId="AD" clId="Web-{F1601DAC-C801-E2E5-BEC9-B0F2D2B14D0C}" dt="2023-10-18T13:21:20.413" v="11" actId="14100"/>
          <ac:picMkLst>
            <pc:docMk/>
            <pc:sldMk cId="235888680" sldId="471"/>
            <ac:picMk id="4" creationId="{DE0E8698-62F0-592C-16BC-4709E5E27CD7}"/>
          </ac:picMkLst>
        </pc:picChg>
        <pc:picChg chg="add mod">
          <ac:chgData name="David Huryn" userId="S::dhuryn@wandlelearningpartnership.org.uk::69ffbc97-a5fc-4cf1-97bf-453f29ec87e1" providerId="AD" clId="Web-{F1601DAC-C801-E2E5-BEC9-B0F2D2B14D0C}" dt="2023-10-18T13:22:00.555" v="21" actId="1076"/>
          <ac:picMkLst>
            <pc:docMk/>
            <pc:sldMk cId="235888680" sldId="471"/>
            <ac:picMk id="5" creationId="{F8DDFBF3-2F78-F8C3-2D63-1E18605547E4}"/>
          </ac:picMkLst>
        </pc:picChg>
        <pc:picChg chg="add mod">
          <ac:chgData name="David Huryn" userId="S::dhuryn@wandlelearningpartnership.org.uk::69ffbc97-a5fc-4cf1-97bf-453f29ec87e1" providerId="AD" clId="Web-{F1601DAC-C801-E2E5-BEC9-B0F2D2B14D0C}" dt="2023-10-18T13:22:32.915" v="28" actId="14100"/>
          <ac:picMkLst>
            <pc:docMk/>
            <pc:sldMk cId="235888680" sldId="471"/>
            <ac:picMk id="6" creationId="{BB820094-F6A7-F9E7-0B5F-B71C7FE41C6C}"/>
          </ac:picMkLst>
        </pc:picChg>
        <pc:picChg chg="add del mod">
          <ac:chgData name="David Huryn" userId="S::dhuryn@wandlelearningpartnership.org.uk::69ffbc97-a5fc-4cf1-97bf-453f29ec87e1" providerId="AD" clId="Web-{F1601DAC-C801-E2E5-BEC9-B0F2D2B14D0C}" dt="2023-10-18T13:25:59.419" v="40"/>
          <ac:picMkLst>
            <pc:docMk/>
            <pc:sldMk cId="235888680" sldId="471"/>
            <ac:picMk id="7" creationId="{1FA06BE4-0B90-E0DF-B7E1-8E8DA7E07707}"/>
          </ac:picMkLst>
        </pc:picChg>
        <pc:picChg chg="add mod">
          <ac:chgData name="David Huryn" userId="S::dhuryn@wandlelearningpartnership.org.uk::69ffbc97-a5fc-4cf1-97bf-453f29ec87e1" providerId="AD" clId="Web-{F1601DAC-C801-E2E5-BEC9-B0F2D2B14D0C}" dt="2023-10-18T13:26:44.545" v="45" actId="14100"/>
          <ac:picMkLst>
            <pc:docMk/>
            <pc:sldMk cId="235888680" sldId="471"/>
            <ac:picMk id="8" creationId="{D0EE3A57-C164-D42D-727B-D86105448EF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96AF1521-527F-9A4A-B206-9C642680D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5C551B8-6B7A-B445-8A47-DCE3FB8E68C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>
                <a:sym typeface="Calibri" panose="020F0502020204030204" pitchFamily="34" charset="0"/>
              </a:rPr>
              <a:t>Click to edit Master text styles</a:t>
            </a:r>
          </a:p>
          <a:p>
            <a:pPr lvl="1"/>
            <a:r>
              <a:rPr lang="en-US" altLang="en-US" noProof="0">
                <a:sym typeface="Calibri" panose="020F0502020204030204" pitchFamily="34" charset="0"/>
              </a:rPr>
              <a:t>Second level</a:t>
            </a:r>
          </a:p>
          <a:p>
            <a:pPr lvl="2"/>
            <a:r>
              <a:rPr lang="en-US" altLang="en-US" noProof="0">
                <a:sym typeface="Calibri" panose="020F0502020204030204" pitchFamily="34" charset="0"/>
              </a:rPr>
              <a:t>Third level</a:t>
            </a:r>
          </a:p>
          <a:p>
            <a:pPr lvl="3"/>
            <a:r>
              <a:rPr lang="en-US" altLang="en-US" noProof="0">
                <a:sym typeface="Calibri" panose="020F0502020204030204" pitchFamily="34" charset="0"/>
              </a:rPr>
              <a:t>Fourth level</a:t>
            </a:r>
          </a:p>
          <a:p>
            <a:pPr lvl="4"/>
            <a:r>
              <a:rPr lang="en-US" altLang="en-US" noProof="0">
                <a:sym typeface="Calibri" panose="020F0502020204030204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9685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indent="228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indent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indent="685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indent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00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dirty="0">
                <a:latin typeface="Calibri"/>
                <a:cs typeface="Calibri"/>
              </a:rPr>
              <a:t>To introduce </a:t>
            </a:r>
            <a:r>
              <a:rPr lang="en-GB" dirty="0">
                <a:latin typeface="Calibri"/>
                <a:cs typeface="Calibri"/>
              </a:rPr>
              <a:t>the Phonics Screening Check.</a:t>
            </a:r>
            <a:endParaRPr lang="en-GB" dirty="0">
              <a:cs typeface="Calibri"/>
            </a:endParaRPr>
          </a:p>
          <a:p>
            <a:endParaRPr lang="en-GB" dirty="0">
              <a:latin typeface="Calibri"/>
              <a:cs typeface="Calibri"/>
            </a:endParaRPr>
          </a:p>
          <a:p>
            <a:pPr marL="0" indent="0">
              <a:buFont typeface="Arial,Sans-Serif"/>
              <a:buNone/>
            </a:pPr>
            <a:r>
              <a:rPr lang="en-US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GB" i="0" dirty="0"/>
              <a:t>Read the slide.</a:t>
            </a:r>
          </a:p>
        </p:txBody>
      </p:sp>
    </p:spTree>
    <p:extLst>
      <p:ext uri="{BB962C8B-B14F-4D97-AF65-F5344CB8AC3E}">
        <p14:creationId xmlns:p14="http://schemas.microsoft.com/office/powerpoint/2010/main" val="1386975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dirty="0">
                <a:latin typeface="Calibri"/>
                <a:cs typeface="Calibri"/>
              </a:rPr>
              <a:t>To provide an o</a:t>
            </a:r>
            <a:r>
              <a:rPr lang="en-GB" dirty="0" err="1">
                <a:latin typeface="Calibri"/>
                <a:cs typeface="Calibri"/>
              </a:rPr>
              <a:t>verview</a:t>
            </a:r>
            <a:r>
              <a:rPr lang="en-GB" baseline="0" dirty="0">
                <a:latin typeface="Calibri"/>
                <a:cs typeface="Calibri"/>
              </a:rPr>
              <a:t> </a:t>
            </a:r>
            <a:r>
              <a:rPr lang="en-GB" dirty="0">
                <a:latin typeface="Calibri"/>
                <a:cs typeface="Calibri"/>
              </a:rPr>
              <a:t>of the Phonics Screening Check.</a:t>
            </a:r>
            <a:endParaRPr lang="en-GB" dirty="0">
              <a:cs typeface="Calibri"/>
            </a:endParaRPr>
          </a:p>
          <a:p>
            <a:endParaRPr lang="en-GB" dirty="0">
              <a:latin typeface="Calibri"/>
              <a:cs typeface="Calibri"/>
            </a:endParaRPr>
          </a:p>
          <a:p>
            <a:pPr marL="0" indent="0">
              <a:buFont typeface="Arial,Sans-Serif"/>
              <a:buNone/>
            </a:pPr>
            <a:r>
              <a:rPr lang="en-US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i="1" dirty="0"/>
              <a:t>Staff will use their judgement</a:t>
            </a:r>
            <a:r>
              <a:rPr lang="en-US" i="1" baseline="0" dirty="0"/>
              <a:t> on whether they feel children need a break from reading the 40 words. </a:t>
            </a:r>
          </a:p>
          <a:p>
            <a:pPr marL="171450" indent="-171450">
              <a:buFont typeface="Arial,Sans-Serif"/>
              <a:buChar char="•"/>
            </a:pPr>
            <a:r>
              <a:rPr lang="en-US" i="1" baseline="0" dirty="0"/>
              <a:t>If staff feel that the check is too much, they will stop.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298137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dirty="0">
                <a:latin typeface="Calibri"/>
                <a:cs typeface="Calibri"/>
              </a:rPr>
              <a:t>To introduce </a:t>
            </a:r>
            <a:r>
              <a:rPr lang="en-GB" dirty="0">
                <a:latin typeface="Calibri"/>
                <a:cs typeface="Calibri"/>
              </a:rPr>
              <a:t>‘alien words’.</a:t>
            </a:r>
            <a:endParaRPr lang="en-GB" dirty="0">
              <a:cs typeface="Calibri"/>
            </a:endParaRPr>
          </a:p>
          <a:p>
            <a:endParaRPr lang="en-GB" dirty="0">
              <a:latin typeface="Calibri"/>
              <a:cs typeface="Calibri"/>
            </a:endParaRPr>
          </a:p>
          <a:p>
            <a:pPr marL="0" indent="0">
              <a:buFont typeface="Arial,Sans-Serif"/>
              <a:buNone/>
            </a:pPr>
            <a:r>
              <a:rPr lang="en-US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i="1" dirty="0">
                <a:latin typeface="Calibri"/>
                <a:ea typeface="Calibri"/>
                <a:cs typeface="Calibri"/>
              </a:rPr>
              <a:t>Let's watch this short film – that you can find on the Parent pages of the Little </a:t>
            </a:r>
            <a:r>
              <a:rPr lang="en-US" i="1" dirty="0" err="1">
                <a:latin typeface="Calibri"/>
                <a:ea typeface="Calibri"/>
                <a:cs typeface="Calibri"/>
              </a:rPr>
              <a:t>Wandle</a:t>
            </a:r>
            <a:r>
              <a:rPr lang="en-US" i="1" dirty="0">
                <a:latin typeface="Calibri"/>
                <a:ea typeface="Calibri"/>
                <a:cs typeface="Calibri"/>
              </a:rPr>
              <a:t> website – which explains alien words and why they are used in the PSC.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28402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dirty="0">
                <a:latin typeface="Calibri"/>
                <a:cs typeface="Calibri"/>
              </a:rPr>
              <a:t>To provide an o</a:t>
            </a:r>
            <a:r>
              <a:rPr lang="en-GB" dirty="0" err="1">
                <a:latin typeface="Calibri"/>
                <a:cs typeface="Calibri"/>
              </a:rPr>
              <a:t>verview</a:t>
            </a:r>
            <a:r>
              <a:rPr lang="en-GB" dirty="0">
                <a:latin typeface="Calibri"/>
                <a:cs typeface="Calibri"/>
              </a:rPr>
              <a:t> of ‘alien’ words </a:t>
            </a:r>
            <a:endParaRPr lang="en-GB" dirty="0">
              <a:cs typeface="Calibri"/>
            </a:endParaRPr>
          </a:p>
          <a:p>
            <a:endParaRPr lang="en-GB" dirty="0">
              <a:latin typeface="Calibri"/>
              <a:cs typeface="Calibri"/>
            </a:endParaRPr>
          </a:p>
          <a:p>
            <a:pPr marL="0" indent="0">
              <a:buFont typeface="Arial,Sans-Serif"/>
              <a:buNone/>
            </a:pPr>
            <a:r>
              <a:rPr lang="en-US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i="1" dirty="0"/>
              <a:t>A lot of the phonics curriculum is now focusing</a:t>
            </a:r>
            <a:r>
              <a:rPr lang="en-US" i="1" baseline="0" dirty="0"/>
              <a:t> on getting children to read fluently. However, we will teach children to </a:t>
            </a:r>
            <a:r>
              <a:rPr lang="en-US" b="1" i="1" baseline="0" dirty="0"/>
              <a:t>only</a:t>
            </a:r>
            <a:r>
              <a:rPr lang="en-US" i="1" baseline="0" dirty="0"/>
              <a:t> sound and blend alien words. This is because we want children to be accurate – speedy doesn’t always do it!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517974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11161240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467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59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00808-5329-3A4B-BC95-FF75E1EE3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158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11161240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8348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E540B-6FFD-224B-9D6F-F9DA65DD9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2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200" b="1"/>
            </a:lvl2pPr>
            <a:lvl3pPr marL="914400" indent="0" algn="ctr">
              <a:buNone/>
              <a:defRPr sz="2200" b="1"/>
            </a:lvl3pPr>
            <a:lvl4pPr marL="1371600" indent="0" algn="ctr">
              <a:buNone/>
              <a:defRPr sz="2200" b="1"/>
            </a:lvl4pPr>
            <a:lvl5pPr marL="1828800" indent="0" algn="ctr">
              <a:buNone/>
              <a:defRPr sz="2200" b="1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lacinia </a:t>
            </a:r>
            <a:r>
              <a:rPr lang="en-US" dirty="0" err="1"/>
              <a:t>efficitur</a:t>
            </a:r>
            <a:r>
              <a:rPr lang="en-US" dirty="0"/>
              <a:t>. Ut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dictum </a:t>
            </a:r>
            <a:r>
              <a:rPr lang="en-US" dirty="0" err="1"/>
              <a:t>urna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tempus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A1C94-E9AE-5D47-9A4C-64F50BF19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376" y="1916832"/>
            <a:ext cx="792088" cy="582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C83E0-445D-3C4D-BCF3-A81E1F9EAF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848528" y="5805264"/>
            <a:ext cx="792088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55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E540B-6FFD-224B-9D6F-F9DA65DD9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2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200" b="1"/>
            </a:lvl2pPr>
            <a:lvl3pPr marL="914400" indent="0" algn="ctr">
              <a:buNone/>
              <a:defRPr sz="2200" b="1"/>
            </a:lvl3pPr>
            <a:lvl4pPr marL="1371600" indent="0" algn="ctr">
              <a:buNone/>
              <a:defRPr sz="2200" b="1"/>
            </a:lvl4pPr>
            <a:lvl5pPr marL="1828800" indent="0" algn="ctr">
              <a:buNone/>
              <a:defRPr sz="2200" b="1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lacinia </a:t>
            </a:r>
            <a:r>
              <a:rPr lang="en-US" dirty="0" err="1"/>
              <a:t>efficitur</a:t>
            </a:r>
            <a:r>
              <a:rPr lang="en-US" dirty="0"/>
              <a:t>. Ut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dictum </a:t>
            </a:r>
            <a:r>
              <a:rPr lang="en-US" dirty="0" err="1"/>
              <a:t>urna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tempus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A1C94-E9AE-5D47-9A4C-64F50BF19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376" y="1916832"/>
            <a:ext cx="792088" cy="582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C83E0-445D-3C4D-BCF3-A81E1F9EAF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848528" y="5805264"/>
            <a:ext cx="792088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8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CA5357F-9713-BB4D-9AE1-E10DB318EF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1888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DF02A9-D1D6-1947-8903-4AEE4B422F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916113"/>
            <a:ext cx="5473700" cy="43926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73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6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9C405-5329-8F44-BF87-076C7BC7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9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4050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791456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0"/>
            <a:ext cx="4791456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24F4-450B-494A-8168-C27743591B4F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01055-81AA-C044-9423-EC0F2F6D7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11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00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50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1AB373-CFC7-C849-A174-915481BA7EC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5" r:id="rId2"/>
    <p:sldLayoutId id="2147483696" r:id="rId3"/>
    <p:sldLayoutId id="2147483697" r:id="rId4"/>
    <p:sldLayoutId id="2147483698" r:id="rId5"/>
    <p:sldLayoutId id="2147483717" r:id="rId6"/>
    <p:sldLayoutId id="2147483718" r:id="rId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1704D62-23FC-224F-B479-F741B27866F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683293" y="260648"/>
            <a:ext cx="1266574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8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6FF114-B114-2E45-B35B-0761178FD4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FEFE76-4971-F149-B465-E91A8ABE37CF}"/>
              </a:ext>
            </a:extLst>
          </p:cNvPr>
          <p:cNvSpPr/>
          <p:nvPr userDrawn="1"/>
        </p:nvSpPr>
        <p:spPr>
          <a:xfrm>
            <a:off x="227348" y="1628800"/>
            <a:ext cx="11737304" cy="4968552"/>
          </a:xfrm>
          <a:prstGeom prst="roundRect">
            <a:avLst>
              <a:gd name="adj" fmla="val 502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3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6FF114-B114-2E45-B35B-0761178FD4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FEFE76-4971-F149-B465-E91A8ABE37CF}"/>
              </a:ext>
            </a:extLst>
          </p:cNvPr>
          <p:cNvSpPr/>
          <p:nvPr userDrawn="1"/>
        </p:nvSpPr>
        <p:spPr>
          <a:xfrm>
            <a:off x="227348" y="1628800"/>
            <a:ext cx="11737304" cy="4968552"/>
          </a:xfrm>
          <a:prstGeom prst="roundRect">
            <a:avLst>
              <a:gd name="adj" fmla="val 502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23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CCB653-43CD-5E45-80A3-0B2B306C73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263352" y="-1179512"/>
            <a:ext cx="8556550" cy="89353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3E8739-0EDB-B444-A351-73F5CD537FEA}"/>
              </a:ext>
            </a:extLst>
          </p:cNvPr>
          <p:cNvSpPr txBox="1"/>
          <p:nvPr/>
        </p:nvSpPr>
        <p:spPr>
          <a:xfrm>
            <a:off x="0" y="2780928"/>
            <a:ext cx="1219199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 dirty="0">
                <a:solidFill>
                  <a:schemeClr val="bg1"/>
                </a:solidFill>
              </a:rPr>
              <a:t>Phonics Screening Check</a:t>
            </a:r>
          </a:p>
        </p:txBody>
      </p:sp>
    </p:spTree>
    <p:extLst>
      <p:ext uri="{BB962C8B-B14F-4D97-AF65-F5344CB8AC3E}">
        <p14:creationId xmlns:p14="http://schemas.microsoft.com/office/powerpoint/2010/main" val="370824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648072"/>
          </a:xfrm>
        </p:spPr>
        <p:txBody>
          <a:bodyPr/>
          <a:lstStyle/>
          <a:p>
            <a:r>
              <a:rPr lang="en-GB" dirty="0" smtClean="0"/>
              <a:t>How can you help?</a:t>
            </a:r>
            <a:endParaRPr lang="en-GB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479376" y="980728"/>
            <a:ext cx="10585176" cy="5328592"/>
          </a:xfrm>
        </p:spPr>
        <p:txBody>
          <a:bodyPr/>
          <a:lstStyle/>
          <a:p>
            <a:pPr eaLnBrk="1" hangingPunct="1"/>
            <a:r>
              <a:rPr lang="en-GB" altLang="en-US" sz="4000" dirty="0" smtClean="0"/>
              <a:t>To practise unknown </a:t>
            </a:r>
            <a:r>
              <a:rPr lang="en-GB" altLang="en-US" sz="4000" dirty="0" smtClean="0"/>
              <a:t>sounds</a:t>
            </a:r>
            <a:r>
              <a:rPr lang="en-GB" altLang="en-US" sz="4000" dirty="0"/>
              <a:t> </a:t>
            </a:r>
            <a:r>
              <a:rPr lang="en-GB" altLang="en-US" sz="4000" dirty="0" smtClean="0"/>
              <a:t>– each child’s personalised list will be sent out regularly. </a:t>
            </a:r>
            <a:endParaRPr lang="en-GB" altLang="en-US" sz="4000" dirty="0" smtClean="0"/>
          </a:p>
          <a:p>
            <a:pPr eaLnBrk="1" hangingPunct="1"/>
            <a:r>
              <a:rPr lang="en-GB" altLang="en-US" sz="4000" dirty="0" smtClean="0"/>
              <a:t>Read with </a:t>
            </a:r>
            <a:r>
              <a:rPr lang="en-GB" altLang="en-US" sz="4000" dirty="0" smtClean="0"/>
              <a:t>your </a:t>
            </a:r>
            <a:r>
              <a:rPr lang="en-GB" altLang="en-US" sz="4000" dirty="0" smtClean="0"/>
              <a:t>child </a:t>
            </a:r>
            <a:r>
              <a:rPr lang="en-GB" altLang="en-US" sz="4000" dirty="0" smtClean="0"/>
              <a:t>regularly. </a:t>
            </a:r>
            <a:endParaRPr lang="en-GB" altLang="en-US" sz="4000" dirty="0" smtClean="0"/>
          </a:p>
          <a:p>
            <a:pPr eaLnBrk="1" hangingPunct="1"/>
            <a:r>
              <a:rPr lang="en-GB" altLang="en-US" sz="4000" dirty="0" smtClean="0"/>
              <a:t>Encourage their child to look carefully at the words – looking at </a:t>
            </a:r>
            <a:r>
              <a:rPr lang="en-GB" altLang="en-US" sz="4000" dirty="0" smtClean="0"/>
              <a:t>which digraphs or </a:t>
            </a:r>
            <a:r>
              <a:rPr lang="en-GB" altLang="en-US" sz="4000" dirty="0" err="1" smtClean="0"/>
              <a:t>trigraphs</a:t>
            </a:r>
            <a:r>
              <a:rPr lang="en-GB" altLang="en-US" sz="4000" dirty="0" smtClean="0"/>
              <a:t> they know and </a:t>
            </a:r>
            <a:r>
              <a:rPr lang="en-GB" altLang="en-US" sz="4000" dirty="0" smtClean="0"/>
              <a:t>can use ‘sound talk’ </a:t>
            </a:r>
            <a:r>
              <a:rPr lang="en-GB" altLang="en-US" sz="4000" dirty="0" smtClean="0"/>
              <a:t>to read the word. </a:t>
            </a:r>
            <a:endParaRPr lang="en-GB" altLang="en-US" sz="4000" dirty="0" smtClean="0"/>
          </a:p>
          <a:p>
            <a:pPr eaLnBrk="1" hangingPunct="1"/>
            <a:r>
              <a:rPr lang="en-GB" altLang="en-US" sz="4000" dirty="0" smtClean="0"/>
              <a:t>Google </a:t>
            </a:r>
            <a:r>
              <a:rPr lang="en-GB" altLang="en-US" sz="4000" dirty="0" smtClean="0"/>
              <a:t>Classroom – some phonics resources will be available for you to practise. </a:t>
            </a:r>
            <a:endParaRPr lang="en-GB" alt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2345540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6048672" cy="4392488"/>
          </a:xfrm>
        </p:spPr>
        <p:txBody>
          <a:bodyPr lIns="91440" tIns="45720" rIns="91440" bIns="45720" anchor="t"/>
          <a:lstStyle/>
          <a:p>
            <a:pPr marL="109220" indent="0">
              <a:spcAft>
                <a:spcPts val="0"/>
              </a:spcAft>
              <a:buNone/>
              <a:defRPr/>
            </a:pPr>
            <a:r>
              <a:rPr lang="en-GB" sz="2400" b="1" dirty="0">
                <a:solidFill>
                  <a:schemeClr val="accent2"/>
                </a:solidFill>
                <a:ea typeface="+mn-lt"/>
                <a:cs typeface="+mn-lt"/>
              </a:rPr>
              <a:t>What is the Phonics Screening Check?</a:t>
            </a:r>
            <a:endParaRPr lang="en-US" b="1" dirty="0">
              <a:solidFill>
                <a:schemeClr val="accent2"/>
              </a:solidFill>
              <a:ea typeface="+mn-lt"/>
              <a:cs typeface="+mn-lt"/>
            </a:endParaRPr>
          </a:p>
          <a:p>
            <a:pPr marL="452120" indent="-342900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ea typeface="+mn-lt"/>
                <a:cs typeface="+mn-lt"/>
              </a:rPr>
              <a:t>It is a quick check of your child’s phonics knowledge. </a:t>
            </a:r>
            <a:endParaRPr lang="en-US" dirty="0">
              <a:solidFill>
                <a:schemeClr val="accent2"/>
              </a:solidFill>
              <a:ea typeface="+mn-lt"/>
              <a:cs typeface="+mn-lt"/>
            </a:endParaRPr>
          </a:p>
          <a:p>
            <a:pPr marL="452120" indent="-342900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ea typeface="+mn-lt"/>
                <a:cs typeface="+mn-lt"/>
              </a:rPr>
              <a:t>It is </a:t>
            </a:r>
            <a:r>
              <a:rPr lang="en-GB" sz="2400" b="1" dirty="0">
                <a:solidFill>
                  <a:schemeClr val="accent2"/>
                </a:solidFill>
                <a:ea typeface="+mn-lt"/>
                <a:cs typeface="+mn-lt"/>
              </a:rPr>
              <a:t>not</a:t>
            </a:r>
            <a:r>
              <a:rPr lang="en-GB" sz="2400" dirty="0">
                <a:solidFill>
                  <a:schemeClr val="accent2"/>
                </a:solidFill>
                <a:ea typeface="+mn-lt"/>
                <a:cs typeface="+mn-lt"/>
              </a:rPr>
              <a:t> designed to create any stress or anxiety for your child.</a:t>
            </a:r>
            <a:endParaRPr lang="en-GB" dirty="0">
              <a:solidFill>
                <a:schemeClr val="accent2"/>
              </a:solidFill>
            </a:endParaRPr>
          </a:p>
          <a:p>
            <a:pPr marL="452120" indent="-342900">
              <a:spcAft>
                <a:spcPts val="0"/>
              </a:spcAft>
              <a:defRPr/>
            </a:pPr>
            <a:r>
              <a:rPr lang="en-US" altLang="en-US" sz="2400" dirty="0">
                <a:solidFill>
                  <a:schemeClr val="accent2"/>
                </a:solidFill>
                <a:ea typeface="+mn-lt"/>
                <a:cs typeface="+mn-lt"/>
              </a:rPr>
              <a:t>It assesses decoding skills using phonics.</a:t>
            </a:r>
            <a:endParaRPr lang="en-GB" dirty="0">
              <a:solidFill>
                <a:schemeClr val="accent2"/>
              </a:solidFill>
            </a:endParaRPr>
          </a:p>
          <a:p>
            <a:pPr marL="452120" indent="-342900">
              <a:spcAft>
                <a:spcPts val="0"/>
              </a:spcAft>
              <a:defRPr/>
            </a:pPr>
            <a:r>
              <a:rPr lang="en-US" altLang="en-US" sz="2400" dirty="0">
                <a:solidFill>
                  <a:schemeClr val="accent2"/>
                </a:solidFill>
                <a:ea typeface="+mn-lt"/>
                <a:cs typeface="+mn-lt"/>
              </a:rPr>
              <a:t>It consists of 40 words (20 real words, </a:t>
            </a:r>
            <a:br>
              <a:rPr lang="en-US" altLang="en-US" sz="2400" dirty="0">
                <a:solidFill>
                  <a:schemeClr val="accent2"/>
                </a:solidFill>
                <a:ea typeface="+mn-lt"/>
                <a:cs typeface="+mn-lt"/>
              </a:rPr>
            </a:br>
            <a:r>
              <a:rPr lang="en-US" altLang="en-US" sz="2400" dirty="0">
                <a:solidFill>
                  <a:schemeClr val="accent2"/>
                </a:solidFill>
                <a:ea typeface="+mn-lt"/>
                <a:cs typeface="+mn-lt"/>
              </a:rPr>
              <a:t>20 ‘alien words’).</a:t>
            </a:r>
            <a:endParaRPr lang="en-GB" dirty="0">
              <a:solidFill>
                <a:schemeClr val="accent2"/>
              </a:solidFill>
            </a:endParaRPr>
          </a:p>
          <a:p>
            <a:pPr marL="109220" indent="0">
              <a:spcAft>
                <a:spcPts val="0"/>
              </a:spcAft>
              <a:buNone/>
              <a:defRPr/>
            </a:pPr>
            <a:r>
              <a:rPr lang="en-US" altLang="en-US" sz="2400" dirty="0">
                <a:solidFill>
                  <a:schemeClr val="accent2"/>
                </a:solidFill>
                <a:ea typeface="+mn-lt"/>
                <a:cs typeface="+mn-lt"/>
              </a:rPr>
              <a:t>If children do not achieve the required score in Year 1, they will retake the screening at the end of Year 2</a:t>
            </a:r>
            <a:r>
              <a:rPr lang="en-US" altLang="en-US" sz="2400" dirty="0" smtClean="0">
                <a:solidFill>
                  <a:schemeClr val="accent2"/>
                </a:solidFill>
                <a:ea typeface="+mn-lt"/>
                <a:cs typeface="+mn-lt"/>
              </a:rPr>
              <a:t>. If your child needs further support their teacher will contact you. </a:t>
            </a:r>
            <a:endParaRPr lang="en-GB" dirty="0">
              <a:cs typeface="Calibri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US" dirty="0" smtClean="0">
                <a:latin typeface="+mn-lt"/>
              </a:rPr>
              <a:t>The Phonics Screening Check</a:t>
            </a:r>
            <a:endParaRPr lang="en-GB" dirty="0">
              <a:latin typeface="+mn-lt"/>
              <a:cs typeface="Calibri" panose="020F0502020204030204"/>
            </a:endParaRPr>
          </a:p>
        </p:txBody>
      </p:sp>
      <p:pic>
        <p:nvPicPr>
          <p:cNvPr id="2" name="Picture 2" descr="Diagram&#10;&#10;Description automatically generated">
            <a:extLst>
              <a:ext uri="{FF2B5EF4-FFF2-40B4-BE49-F238E27FC236}">
                <a16:creationId xmlns:a16="http://schemas.microsoft.com/office/drawing/2014/main" id="{E560F086-6940-439B-DFD0-00EF37950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582" y="1974204"/>
            <a:ext cx="5004879" cy="364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66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6804061" cy="4392488"/>
          </a:xfrm>
        </p:spPr>
        <p:txBody>
          <a:bodyPr lIns="91440" tIns="45720" rIns="91440" bIns="45720" anchor="t"/>
          <a:lstStyle/>
          <a:p>
            <a:pPr marL="566420" indent="-457200"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Your child will </a:t>
            </a:r>
            <a:r>
              <a:rPr lang="en-GB" sz="2400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be with their class </a:t>
            </a:r>
            <a:r>
              <a:rPr lang="en-GB" sz="2400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teacher. </a:t>
            </a:r>
            <a:endParaRPr lang="en-US" dirty="0">
              <a:solidFill>
                <a:schemeClr val="accent2"/>
              </a:solidFill>
              <a:latin typeface="Calibri"/>
              <a:ea typeface="Calibri"/>
              <a:cs typeface="Calibri"/>
            </a:endParaRPr>
          </a:p>
          <a:p>
            <a:pPr marL="566420" indent="-457200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They will be asked to read 40 words aloud</a:t>
            </a:r>
            <a:r>
              <a:rPr lang="en-GB" sz="2400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. It can be completed in 2 parts if they need a break but must completed on that day.</a:t>
            </a:r>
            <a:endParaRPr lang="en-US" dirty="0">
              <a:solidFill>
                <a:schemeClr val="accent2"/>
              </a:solidFill>
              <a:ea typeface="Calibri"/>
              <a:cs typeface="Calibri"/>
            </a:endParaRPr>
          </a:p>
          <a:p>
            <a:pPr marL="566420" indent="-457200"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This takes just a few minutes to complete, but there is no time limit. </a:t>
            </a:r>
          </a:p>
          <a:p>
            <a:pPr marL="566420" indent="-457200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If your child is struggling, the teacher will stop.</a:t>
            </a:r>
            <a:endParaRPr lang="en-GB" sz="2400" dirty="0">
              <a:solidFill>
                <a:schemeClr val="accent2"/>
              </a:solidFill>
              <a:ea typeface="Calibri"/>
              <a:cs typeface="Calibri"/>
            </a:endParaRPr>
          </a:p>
          <a:p>
            <a:pPr marL="566420" indent="-457200"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It has been carefully designed not to be stressful for your </a:t>
            </a:r>
            <a:r>
              <a:rPr lang="en-GB" sz="2400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child</a:t>
            </a: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GB" sz="2400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and they usually enjoy it!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How does the check work?</a:t>
            </a:r>
            <a:endParaRPr lang="en-GB" dirty="0">
              <a:latin typeface="+mn-lt"/>
            </a:endParaRPr>
          </a:p>
        </p:txBody>
      </p:sp>
      <p:pic>
        <p:nvPicPr>
          <p:cNvPr id="2" name="Picture 1" descr="A screen shot of a game&#10;&#10;Description automatically generated">
            <a:extLst>
              <a:ext uri="{FF2B5EF4-FFF2-40B4-BE49-F238E27FC236}">
                <a16:creationId xmlns:a16="http://schemas.microsoft.com/office/drawing/2014/main" id="{2DA11B01-AC7F-2C47-90AE-178705FEB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614118" y="2463055"/>
            <a:ext cx="4411496" cy="309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6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B46231-4BC2-B26D-811E-78655803A8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55" y="1916832"/>
            <a:ext cx="5256584" cy="4392488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3D6637-E291-5422-7B77-645B082B6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GB" dirty="0">
                <a:ea typeface="Calibri"/>
                <a:cs typeface="Calibri"/>
              </a:rPr>
              <a:t>What are ‘alien words’?</a:t>
            </a:r>
            <a:endParaRPr lang="en-GB" dirty="0"/>
          </a:p>
        </p:txBody>
      </p:sp>
      <p:pic>
        <p:nvPicPr>
          <p:cNvPr id="5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9F32848E-E782-2D6C-B359-AF1E403F2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16" y="1916832"/>
            <a:ext cx="5573485" cy="3990144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36EB9D8-70CB-7D06-FC2F-35D705576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233" y="3284762"/>
            <a:ext cx="4965306" cy="157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79376" y="2773050"/>
            <a:ext cx="11161240" cy="3320246"/>
          </a:xfrm>
        </p:spPr>
        <p:txBody>
          <a:bodyPr lIns="91440" tIns="45720" rIns="91440" bIns="45720" anchor="t"/>
          <a:lstStyle/>
          <a:p>
            <a:pPr marL="452120" indent="-342900"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The check will contain 20 ‘alien words’.</a:t>
            </a:r>
          </a:p>
          <a:p>
            <a:pPr marL="452120" indent="-342900"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The children will be familiar with alien words and will start to read them this term.</a:t>
            </a:r>
          </a:p>
          <a:p>
            <a:pPr marL="452120" indent="-342900"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Alien words assess children’s decoding skills and are used in lessons for the purpose of preparing for the Phonics Screening Check </a:t>
            </a:r>
            <a:r>
              <a:rPr lang="en-GB" sz="2400" b="1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only</a:t>
            </a: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. </a:t>
            </a:r>
          </a:p>
          <a:p>
            <a:pPr marL="452120" indent="-342900"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Children cannot read these words by using their memory or known vocabulary, so they have to use their decoding skills. This is a fair way to assess their ability to decode.</a:t>
            </a:r>
          </a:p>
          <a:p>
            <a:pPr marL="452120" indent="-342900" eaLnBrk="1" fontAlgn="auto" hangingPunct="1">
              <a:spcAft>
                <a:spcPts val="0"/>
              </a:spcAft>
              <a:defRPr/>
            </a:pPr>
            <a:r>
              <a:rPr lang="en-GB" sz="2400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The Phonics Screening Check will be administered in June</a:t>
            </a:r>
            <a:r>
              <a:rPr lang="en-GB" sz="2400" dirty="0">
                <a:latin typeface="Calibri"/>
                <a:ea typeface="Calibri"/>
                <a:cs typeface="Calibri"/>
              </a:rPr>
              <a:t>.</a:t>
            </a:r>
          </a:p>
          <a:p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9376" y="188640"/>
            <a:ext cx="9793088" cy="1152128"/>
          </a:xfrm>
        </p:spPr>
        <p:txBody>
          <a:bodyPr lIns="91440" tIns="45720" rIns="91440" bIns="45720" anchor="b" anchorCtr="0"/>
          <a:lstStyle/>
          <a:p>
            <a:r>
              <a:rPr lang="en-US" dirty="0">
                <a:latin typeface="+mn-lt"/>
              </a:rPr>
              <a:t>‘Alien words’ recap</a:t>
            </a:r>
            <a:endParaRPr lang="en-GB" dirty="0">
              <a:latin typeface="+mn-lt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BB7C505-95E8-FA44-9C78-4AD4328B3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0448" y="1232805"/>
            <a:ext cx="3528392" cy="111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1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read a word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328248" y="764704"/>
            <a:ext cx="3168352" cy="4392488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8000" dirty="0" smtClean="0">
                <a:latin typeface="Twinkl" panose="02000000000000000000" pitchFamily="2" charset="0"/>
              </a:rPr>
              <a:t>sn</a:t>
            </a:r>
            <a:r>
              <a:rPr lang="en-GB" sz="8000" b="1" u="sng" dirty="0" smtClean="0">
                <a:solidFill>
                  <a:srgbClr val="00B050"/>
                </a:solidFill>
                <a:latin typeface="Twinkl" panose="02000000000000000000" pitchFamily="2" charset="0"/>
              </a:rPr>
              <a:t>ar</a:t>
            </a:r>
            <a:r>
              <a:rPr lang="en-GB" sz="8000" dirty="0" smtClean="0">
                <a:latin typeface="Twinkl" panose="02000000000000000000" pitchFamily="2" charset="0"/>
              </a:rPr>
              <a:t>l</a:t>
            </a:r>
          </a:p>
          <a:p>
            <a:pPr marL="0" indent="0">
              <a:buNone/>
            </a:pPr>
            <a:endParaRPr lang="en-GB" sz="8000" dirty="0" smtClean="0">
              <a:latin typeface="Twinkl" panose="02000000000000000000" pitchFamily="2" charset="0"/>
            </a:endParaRPr>
          </a:p>
          <a:p>
            <a:pPr marL="0" indent="0">
              <a:buNone/>
            </a:pPr>
            <a:endParaRPr lang="en-GB" sz="8000" dirty="0">
              <a:latin typeface="Twinkl" panose="02000000000000000000" pitchFamily="2" charset="0"/>
            </a:endParaRPr>
          </a:p>
          <a:p>
            <a:pPr marL="0" indent="0">
              <a:buNone/>
            </a:pPr>
            <a:r>
              <a:rPr lang="en-GB" sz="8000" dirty="0" err="1" smtClean="0">
                <a:latin typeface="Twinkl" panose="02000000000000000000" pitchFamily="2" charset="0"/>
              </a:rPr>
              <a:t>f</a:t>
            </a:r>
            <a:r>
              <a:rPr lang="en-GB" sz="8000" u="sng" dirty="0" err="1" smtClean="0">
                <a:solidFill>
                  <a:srgbClr val="0070C0"/>
                </a:solidFill>
                <a:latin typeface="Twinkl" panose="02000000000000000000" pitchFamily="2" charset="0"/>
              </a:rPr>
              <a:t>igh</a:t>
            </a:r>
            <a:r>
              <a:rPr lang="en-GB" sz="8000" dirty="0" err="1" smtClean="0">
                <a:latin typeface="Twinkl" panose="02000000000000000000" pitchFamily="2" charset="0"/>
              </a:rPr>
              <a:t>b</a:t>
            </a:r>
            <a:endParaRPr lang="en-GB" sz="8000" dirty="0">
              <a:latin typeface="Twinkl" panose="02000000000000000000" pitchFamily="2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7344816" cy="439248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 smtClean="0"/>
              <a:t>Look at the word.</a:t>
            </a:r>
          </a:p>
          <a:p>
            <a:pPr eaLnBrk="1" hangingPunct="1">
              <a:defRPr/>
            </a:pPr>
            <a:r>
              <a:rPr lang="en-US" altLang="en-US" sz="2800" dirty="0" smtClean="0"/>
              <a:t>Can they see a </a:t>
            </a:r>
            <a:r>
              <a:rPr lang="en-US" altLang="en-US" sz="2800" dirty="0" smtClean="0">
                <a:solidFill>
                  <a:srgbClr val="00B050"/>
                </a:solidFill>
              </a:rPr>
              <a:t>digraph</a:t>
            </a:r>
            <a:r>
              <a:rPr lang="en-US" altLang="en-US" sz="2800" dirty="0" smtClean="0"/>
              <a:t> (2 letters, 1 sound) </a:t>
            </a:r>
            <a:r>
              <a:rPr lang="en-US" altLang="en-US" sz="2800" dirty="0" smtClean="0"/>
              <a:t>or </a:t>
            </a:r>
            <a:r>
              <a:rPr lang="en-US" altLang="en-US" sz="2800" dirty="0" err="1" smtClean="0">
                <a:solidFill>
                  <a:srgbClr val="0070C0"/>
                </a:solidFill>
              </a:rPr>
              <a:t>trigraph</a:t>
            </a:r>
            <a:r>
              <a:rPr lang="en-US" altLang="en-US" sz="2800" dirty="0" smtClean="0"/>
              <a:t> (</a:t>
            </a:r>
            <a:r>
              <a:rPr lang="en-US" altLang="en-US" dirty="0"/>
              <a:t>3 </a:t>
            </a:r>
            <a:r>
              <a:rPr lang="en-US" altLang="en-US" dirty="0" smtClean="0"/>
              <a:t>letters, </a:t>
            </a:r>
            <a:r>
              <a:rPr lang="en-US" altLang="en-US" sz="2800" dirty="0" smtClean="0"/>
              <a:t>1 sound)?</a:t>
            </a:r>
            <a:endParaRPr lang="en-US" altLang="en-US" sz="2800" dirty="0" smtClean="0"/>
          </a:p>
          <a:p>
            <a:pPr eaLnBrk="1" hangingPunct="1">
              <a:defRPr/>
            </a:pPr>
            <a:r>
              <a:rPr lang="en-US" altLang="en-US" sz="2800" dirty="0" smtClean="0"/>
              <a:t>Say it.</a:t>
            </a:r>
          </a:p>
          <a:p>
            <a:pPr eaLnBrk="1" hangingPunct="1">
              <a:defRPr/>
            </a:pPr>
            <a:r>
              <a:rPr lang="en-US" altLang="en-US" sz="2800" dirty="0" smtClean="0"/>
              <a:t>Sound talk </a:t>
            </a:r>
            <a:r>
              <a:rPr lang="en-US" altLang="en-US" dirty="0"/>
              <a:t> </a:t>
            </a:r>
            <a:r>
              <a:rPr lang="en-US" altLang="en-US" dirty="0" smtClean="0"/>
              <a:t>- using their </a:t>
            </a:r>
            <a:r>
              <a:rPr lang="en-US" altLang="en-US" dirty="0" smtClean="0"/>
              <a:t>finger under each sound ( s-n-</a:t>
            </a:r>
            <a:r>
              <a:rPr lang="en-US" altLang="en-US" dirty="0" err="1" smtClean="0"/>
              <a:t>ar</a:t>
            </a:r>
            <a:r>
              <a:rPr lang="en-US" altLang="en-US" dirty="0" smtClean="0"/>
              <a:t>-l  or f –</a:t>
            </a:r>
            <a:r>
              <a:rPr lang="en-US" altLang="en-US" dirty="0" err="1" smtClean="0"/>
              <a:t>igh</a:t>
            </a:r>
            <a:r>
              <a:rPr lang="en-US" altLang="en-US" dirty="0" smtClean="0"/>
              <a:t>-b)</a:t>
            </a:r>
            <a:endParaRPr lang="en-US" altLang="en-US" sz="2800" dirty="0" smtClean="0"/>
          </a:p>
          <a:p>
            <a:pPr eaLnBrk="1" hangingPunct="1">
              <a:defRPr/>
            </a:pPr>
            <a:r>
              <a:rPr lang="en-US" altLang="en-US" sz="2800" dirty="0" smtClean="0"/>
              <a:t>Blend and read the word.</a:t>
            </a:r>
          </a:p>
          <a:p>
            <a:pPr eaLnBrk="1" hangingPunct="1">
              <a:defRPr/>
            </a:pPr>
            <a:endParaRPr lang="en-US" altLang="en-US" sz="2800" dirty="0"/>
          </a:p>
          <a:p>
            <a:pPr marL="0" indent="0" eaLnBrk="1" hangingPunct="1">
              <a:buFontTx/>
              <a:buNone/>
              <a:defRPr/>
            </a:pPr>
            <a:endParaRPr lang="en-US" altLang="en-US" sz="2800" dirty="0" smtClean="0"/>
          </a:p>
          <a:p>
            <a:pPr marL="0" indent="0" eaLnBrk="1" hangingPunct="1">
              <a:buFontTx/>
              <a:buNone/>
              <a:defRPr/>
            </a:pPr>
            <a:endParaRPr lang="en-US" altLang="en-US" sz="2400" dirty="0"/>
          </a:p>
          <a:p>
            <a:pPr marL="0" indent="0" eaLnBrk="1" hangingPunct="1">
              <a:buFontTx/>
              <a:buNone/>
              <a:defRPr/>
            </a:pPr>
            <a:endParaRPr lang="en-US" altLang="en-US" sz="2400" dirty="0" smtClean="0"/>
          </a:p>
          <a:p>
            <a:pPr eaLnBrk="1" hangingPunct="1">
              <a:buFontTx/>
              <a:buNone/>
              <a:defRPr/>
            </a:pPr>
            <a:r>
              <a:rPr lang="en-US" altLang="en-US" sz="2800" dirty="0" smtClean="0"/>
              <a:t> </a:t>
            </a:r>
          </a:p>
          <a:p>
            <a:pPr eaLnBrk="1" hangingPunct="1">
              <a:buFontTx/>
              <a:buNone/>
              <a:defRPr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06409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440160"/>
          </a:xfrm>
        </p:spPr>
        <p:txBody>
          <a:bodyPr/>
          <a:lstStyle/>
          <a:p>
            <a:r>
              <a:rPr lang="en-GB" dirty="0" smtClean="0"/>
              <a:t>Common mistakes when reading alien words.</a:t>
            </a:r>
            <a:br>
              <a:rPr lang="en-GB" dirty="0" smtClean="0"/>
            </a:br>
            <a:r>
              <a:rPr lang="en-GB" dirty="0" smtClean="0"/>
              <a:t>*</a:t>
            </a:r>
            <a:r>
              <a:rPr lang="en-GB" dirty="0" smtClean="0"/>
              <a:t>Making </a:t>
            </a:r>
            <a:r>
              <a:rPr lang="en-GB" dirty="0" smtClean="0"/>
              <a:t>alien words into real words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8496944" cy="439248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dirty="0" smtClean="0"/>
              <a:t> 	</a:t>
            </a:r>
            <a:r>
              <a:rPr lang="en-US" altLang="en-US" sz="5400" dirty="0" err="1" smtClean="0"/>
              <a:t>strom</a:t>
            </a:r>
            <a:r>
              <a:rPr lang="en-US" altLang="en-US" sz="5400" dirty="0" smtClean="0"/>
              <a:t> 			storm</a:t>
            </a:r>
          </a:p>
          <a:p>
            <a:pPr marL="0" indent="0">
              <a:buFontTx/>
              <a:buNone/>
            </a:pPr>
            <a:r>
              <a:rPr lang="en-US" altLang="en-US" sz="5400" dirty="0" smtClean="0"/>
              <a:t>	</a:t>
            </a:r>
            <a:r>
              <a:rPr lang="en-US" altLang="en-US" sz="5400" dirty="0" err="1" smtClean="0"/>
              <a:t>blane</a:t>
            </a:r>
            <a:r>
              <a:rPr lang="en-US" altLang="en-US" sz="5400" dirty="0" smtClean="0"/>
              <a:t>			plane	</a:t>
            </a:r>
          </a:p>
          <a:p>
            <a:pPr marL="0" indent="0">
              <a:buFontTx/>
              <a:buNone/>
            </a:pPr>
            <a:r>
              <a:rPr lang="en-US" altLang="en-US" sz="5400" dirty="0" smtClean="0"/>
              <a:t>	</a:t>
            </a:r>
            <a:r>
              <a:rPr lang="en-US" altLang="en-US" sz="5400" dirty="0" err="1" smtClean="0"/>
              <a:t>strape</a:t>
            </a:r>
            <a:r>
              <a:rPr lang="en-US" altLang="en-US" sz="5400" dirty="0" smtClean="0"/>
              <a:t>			strap</a:t>
            </a:r>
          </a:p>
          <a:p>
            <a:pPr marL="0" indent="0">
              <a:buFontTx/>
              <a:buNone/>
            </a:pPr>
            <a:r>
              <a:rPr lang="en-US" altLang="en-US" sz="5400" dirty="0" smtClean="0"/>
              <a:t>	</a:t>
            </a:r>
            <a:r>
              <a:rPr lang="en-US" altLang="en-US" sz="5400" dirty="0" err="1" smtClean="0"/>
              <a:t>fram</a:t>
            </a:r>
            <a:r>
              <a:rPr lang="en-US" altLang="en-US" sz="5400" dirty="0" smtClean="0"/>
              <a:t>			farm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287688" y="2348880"/>
            <a:ext cx="15121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18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mistakes when reading alien words.</a:t>
            </a:r>
            <a:br>
              <a:rPr lang="en-GB" dirty="0"/>
            </a:br>
            <a:r>
              <a:rPr lang="en-GB" dirty="0"/>
              <a:t>*</a:t>
            </a:r>
            <a:r>
              <a:rPr lang="en-GB" dirty="0" smtClean="0"/>
              <a:t>Mixing </a:t>
            </a:r>
            <a:r>
              <a:rPr lang="en-GB" dirty="0" smtClean="0"/>
              <a:t>up b and d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FontTx/>
              <a:buNone/>
            </a:pPr>
            <a:r>
              <a:rPr lang="en-US" altLang="en-US" sz="6000" dirty="0" err="1" smtClean="0"/>
              <a:t>keb</a:t>
            </a:r>
            <a:r>
              <a:rPr lang="en-US" altLang="en-US" sz="6000" dirty="0" smtClean="0"/>
              <a:t>      ked</a:t>
            </a:r>
          </a:p>
          <a:p>
            <a:pPr marL="0" indent="0" algn="ctr">
              <a:buFontTx/>
              <a:buNone/>
            </a:pPr>
            <a:r>
              <a:rPr lang="en-US" altLang="en-US" sz="6000" dirty="0" err="1" smtClean="0"/>
              <a:t>drad</a:t>
            </a:r>
            <a:r>
              <a:rPr lang="en-US" altLang="en-US" sz="6000" dirty="0" smtClean="0"/>
              <a:t>      drab</a:t>
            </a:r>
          </a:p>
          <a:p>
            <a:pPr marL="0" indent="0" algn="ctr">
              <a:buFontTx/>
              <a:buNone/>
            </a:pPr>
            <a:r>
              <a:rPr lang="en-US" altLang="en-US" sz="6000" dirty="0" err="1" smtClean="0"/>
              <a:t>scrab</a:t>
            </a:r>
            <a:r>
              <a:rPr lang="en-US" altLang="en-US" sz="6000" dirty="0" smtClean="0"/>
              <a:t>       </a:t>
            </a:r>
            <a:r>
              <a:rPr lang="en-US" altLang="en-US" sz="6000" dirty="0" err="1" smtClean="0"/>
              <a:t>scrad</a:t>
            </a:r>
            <a:endParaRPr lang="en-US" altLang="en-US" sz="6000" dirty="0" smtClean="0"/>
          </a:p>
          <a:p>
            <a:pPr marL="0" indent="0" algn="ctr">
              <a:buFontTx/>
              <a:buNone/>
            </a:pPr>
            <a:r>
              <a:rPr lang="en-US" altLang="en-US" sz="6000" dirty="0" smtClean="0"/>
              <a:t>mud     </a:t>
            </a:r>
            <a:r>
              <a:rPr lang="en-US" altLang="en-US" sz="6000" dirty="0" err="1" smtClean="0"/>
              <a:t>mub</a:t>
            </a:r>
            <a:endParaRPr lang="en-US" altLang="en-US" sz="6000" dirty="0" smtClean="0"/>
          </a:p>
          <a:p>
            <a:pPr marL="0" indent="0" algn="ctr">
              <a:buFontTx/>
              <a:buNone/>
            </a:pPr>
            <a:endParaRPr lang="en-US" altLang="en-US" sz="6000" dirty="0" smtClean="0"/>
          </a:p>
        </p:txBody>
      </p:sp>
    </p:spTree>
    <p:extLst>
      <p:ext uri="{BB962C8B-B14F-4D97-AF65-F5344CB8AC3E}">
        <p14:creationId xmlns:p14="http://schemas.microsoft.com/office/powerpoint/2010/main" val="4253662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mistakes when reading alien words.</a:t>
            </a:r>
            <a:br>
              <a:rPr lang="en-GB" dirty="0"/>
            </a:br>
            <a:r>
              <a:rPr lang="en-GB" dirty="0" smtClean="0"/>
              <a:t>*Not identifying split vowel digraphs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51384" y="1844824"/>
            <a:ext cx="5256584" cy="4392488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altLang="en-US" sz="6000" dirty="0" err="1" smtClean="0"/>
              <a:t>pl</a:t>
            </a:r>
            <a:r>
              <a:rPr lang="en-US" altLang="en-US" sz="6000" dirty="0" err="1" smtClean="0">
                <a:solidFill>
                  <a:srgbClr val="0070C0"/>
                </a:solidFill>
              </a:rPr>
              <a:t>a</a:t>
            </a:r>
            <a:r>
              <a:rPr lang="en-US" altLang="en-US" sz="6000" dirty="0" err="1" smtClean="0"/>
              <a:t>m</a:t>
            </a:r>
            <a:r>
              <a:rPr lang="en-US" altLang="en-US" sz="6000" dirty="0" err="1" smtClean="0">
                <a:solidFill>
                  <a:srgbClr val="0070C0"/>
                </a:solidFill>
              </a:rPr>
              <a:t>e</a:t>
            </a:r>
            <a:endParaRPr lang="en-US" altLang="en-US" sz="6000" dirty="0" smtClean="0">
              <a:solidFill>
                <a:srgbClr val="0070C0"/>
              </a:solidFill>
            </a:endParaRPr>
          </a:p>
          <a:p>
            <a:pPr marL="0" indent="0" algn="ctr">
              <a:buFontTx/>
              <a:buNone/>
            </a:pPr>
            <a:r>
              <a:rPr lang="en-US" altLang="en-US" sz="6000" dirty="0" err="1" smtClean="0"/>
              <a:t>h</a:t>
            </a:r>
            <a:r>
              <a:rPr lang="en-US" altLang="en-US" sz="6000" dirty="0" err="1" smtClean="0">
                <a:solidFill>
                  <a:srgbClr val="0070C0"/>
                </a:solidFill>
              </a:rPr>
              <a:t>e</a:t>
            </a:r>
            <a:r>
              <a:rPr lang="en-US" altLang="en-US" sz="6000" dirty="0" err="1" smtClean="0"/>
              <a:t>m</a:t>
            </a:r>
            <a:r>
              <a:rPr lang="en-US" altLang="en-US" sz="6000" dirty="0" err="1" smtClean="0">
                <a:solidFill>
                  <a:srgbClr val="0070C0"/>
                </a:solidFill>
              </a:rPr>
              <a:t>e</a:t>
            </a:r>
            <a:endParaRPr lang="en-US" altLang="en-US" sz="6000" dirty="0" smtClean="0">
              <a:solidFill>
                <a:srgbClr val="0070C0"/>
              </a:solidFill>
            </a:endParaRPr>
          </a:p>
          <a:p>
            <a:pPr marL="0" indent="0" algn="ctr">
              <a:buFontTx/>
              <a:buNone/>
            </a:pPr>
            <a:r>
              <a:rPr lang="en-US" altLang="en-US" sz="6000" dirty="0" err="1" smtClean="0"/>
              <a:t>fr</a:t>
            </a:r>
            <a:r>
              <a:rPr lang="en-US" altLang="en-US" sz="6000" dirty="0" err="1" smtClean="0">
                <a:solidFill>
                  <a:srgbClr val="0070C0"/>
                </a:solidFill>
              </a:rPr>
              <a:t>o</a:t>
            </a:r>
            <a:r>
              <a:rPr lang="en-US" altLang="en-US" sz="6000" dirty="0" err="1" smtClean="0"/>
              <a:t>p</a:t>
            </a:r>
            <a:r>
              <a:rPr lang="en-US" altLang="en-US" sz="6000" dirty="0" err="1" smtClean="0">
                <a:solidFill>
                  <a:srgbClr val="0070C0"/>
                </a:solidFill>
              </a:rPr>
              <a:t>e</a:t>
            </a:r>
            <a:endParaRPr lang="en-US" altLang="en-US" sz="6000" dirty="0" smtClean="0">
              <a:solidFill>
                <a:srgbClr val="0070C0"/>
              </a:solidFill>
            </a:endParaRPr>
          </a:p>
          <a:p>
            <a:pPr marL="0" indent="0" algn="ctr">
              <a:buFontTx/>
              <a:buNone/>
            </a:pPr>
            <a:r>
              <a:rPr lang="en-US" altLang="en-US" sz="6000" dirty="0" err="1" smtClean="0"/>
              <a:t>sl</a:t>
            </a:r>
            <a:r>
              <a:rPr lang="en-US" altLang="en-US" sz="6000" dirty="0" err="1" smtClean="0">
                <a:solidFill>
                  <a:srgbClr val="0070C0"/>
                </a:solidFill>
              </a:rPr>
              <a:t>i</a:t>
            </a:r>
            <a:r>
              <a:rPr lang="en-US" altLang="en-US" sz="6000" dirty="0" err="1" smtClean="0"/>
              <a:t>p</a:t>
            </a:r>
            <a:r>
              <a:rPr lang="en-US" altLang="en-US" sz="6000" dirty="0" err="1" smtClean="0">
                <a:solidFill>
                  <a:srgbClr val="0070C0"/>
                </a:solidFill>
              </a:rPr>
              <a:t>e</a:t>
            </a:r>
            <a:endParaRPr lang="en-US" altLang="en-US" sz="6000" dirty="0" smtClean="0">
              <a:solidFill>
                <a:srgbClr val="0070C0"/>
              </a:solidFill>
            </a:endParaRPr>
          </a:p>
          <a:p>
            <a:pPr marL="0" indent="0" algn="ctr">
              <a:buFontTx/>
              <a:buNone/>
            </a:pPr>
            <a:r>
              <a:rPr lang="en-US" altLang="en-US" sz="6000" dirty="0" err="1" smtClean="0"/>
              <a:t>dr</a:t>
            </a:r>
            <a:r>
              <a:rPr lang="en-US" altLang="en-US" sz="6000" dirty="0" err="1" smtClean="0">
                <a:solidFill>
                  <a:srgbClr val="0070C0"/>
                </a:solidFill>
              </a:rPr>
              <a:t>u</a:t>
            </a:r>
            <a:r>
              <a:rPr lang="en-US" altLang="en-US" sz="6000" dirty="0" err="1" smtClean="0"/>
              <a:t>b</a:t>
            </a:r>
            <a:r>
              <a:rPr lang="en-US" altLang="en-US" sz="6000" dirty="0" err="1" smtClean="0">
                <a:solidFill>
                  <a:srgbClr val="0070C0"/>
                </a:solidFill>
              </a:rPr>
              <a:t>e</a:t>
            </a:r>
            <a:endParaRPr lang="en-US" altLang="en-US" sz="6000" dirty="0" smtClean="0">
              <a:solidFill>
                <a:srgbClr val="0070C0"/>
              </a:solidFill>
            </a:endParaRPr>
          </a:p>
          <a:p>
            <a:pPr marL="0" indent="0" algn="ctr">
              <a:buFontTx/>
              <a:buNone/>
            </a:pPr>
            <a:endParaRPr lang="en-US" altLang="en-US" sz="6000" dirty="0" smtClean="0"/>
          </a:p>
          <a:p>
            <a:pPr marL="0" indent="0" algn="ctr">
              <a:buFontTx/>
              <a:buNone/>
            </a:pPr>
            <a:endParaRPr lang="en-US" altLang="en-US" sz="6000" dirty="0" smtClean="0"/>
          </a:p>
        </p:txBody>
      </p:sp>
    </p:spTree>
    <p:extLst>
      <p:ext uri="{BB962C8B-B14F-4D97-AF65-F5344CB8AC3E}">
        <p14:creationId xmlns:p14="http://schemas.microsoft.com/office/powerpoint/2010/main" val="614365273"/>
      </p:ext>
    </p:extLst>
  </p:cSld>
  <p:clrMapOvr>
    <a:masterClrMapping/>
  </p:clrMapOvr>
</p:sld>
</file>

<file path=ppt/theme/theme1.xml><?xml version="1.0" encoding="utf-8"?>
<a:theme xmlns:a="http://schemas.openxmlformats.org/drawingml/2006/main" name="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977DC1581EF449A9C26F70477327A5" ma:contentTypeVersion="30" ma:contentTypeDescription="Create a new document." ma:contentTypeScope="" ma:versionID="35786a64cc178860f23ff80c353c4dde">
  <xsd:schema xmlns:xsd="http://www.w3.org/2001/XMLSchema" xmlns:xs="http://www.w3.org/2001/XMLSchema" xmlns:p="http://schemas.microsoft.com/office/2006/metadata/properties" xmlns:ns1="http://schemas.microsoft.com/sharepoint/v3" xmlns:ns2="b390c623-81a0-476f-984a-5b2ad478ef4f" xmlns:ns3="6d6ce26d-438a-4f93-8ad7-b70bc8847f7f" targetNamespace="http://schemas.microsoft.com/office/2006/metadata/properties" ma:root="true" ma:fieldsID="7fe3d31e8bd86c0d8ab3c54843701607" ns1:_="" ns2:_="" ns3:_="">
    <xsd:import namespace="http://schemas.microsoft.com/sharepoint/v3"/>
    <xsd:import namespace="b390c623-81a0-476f-984a-5b2ad478ef4f"/>
    <xsd:import namespace="6d6ce26d-438a-4f93-8ad7-b70bc8847f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test" minOccurs="0"/>
                <xsd:element ref="ns2:fda848d0-6872-4d01-a8fb-de8ee4635c5bCountryOrRegion" minOccurs="0"/>
                <xsd:element ref="ns2:fda848d0-6872-4d01-a8fb-de8ee4635c5bState" minOccurs="0"/>
                <xsd:element ref="ns2:fda848d0-6872-4d01-a8fb-de8ee4635c5bCity" minOccurs="0"/>
                <xsd:element ref="ns2:fda848d0-6872-4d01-a8fb-de8ee4635c5bPostalCode" minOccurs="0"/>
                <xsd:element ref="ns2:fda848d0-6872-4d01-a8fb-de8ee4635c5bStreet" minOccurs="0"/>
                <xsd:element ref="ns2:fda848d0-6872-4d01-a8fb-de8ee4635c5bGeoLoc" minOccurs="0"/>
                <xsd:element ref="ns2:fda848d0-6872-4d01-a8fb-de8ee4635c5bDispNam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90c623-81a0-476f-984a-5b2ad478ef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4745fcb-acba-4fe2-84db-a181863b31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est" ma:index="26" nillable="true" ma:displayName="test" ma:format="Dropdown" ma:internalName="test">
      <xsd:simpleType>
        <xsd:restriction base="dms:Unknown"/>
      </xsd:simpleType>
    </xsd:element>
    <xsd:element name="fda848d0-6872-4d01-a8fb-de8ee4635c5bCountryOrRegion" ma:index="27" nillable="true" ma:displayName="test: Country/Region" ma:internalName="CountryOrRegion" ma:readOnly="true">
      <xsd:simpleType>
        <xsd:restriction base="dms:Text"/>
      </xsd:simpleType>
    </xsd:element>
    <xsd:element name="fda848d0-6872-4d01-a8fb-de8ee4635c5bState" ma:index="28" nillable="true" ma:displayName="test: State" ma:internalName="State" ma:readOnly="true">
      <xsd:simpleType>
        <xsd:restriction base="dms:Text"/>
      </xsd:simpleType>
    </xsd:element>
    <xsd:element name="fda848d0-6872-4d01-a8fb-de8ee4635c5bCity" ma:index="29" nillable="true" ma:displayName="test: City" ma:internalName="City" ma:readOnly="true">
      <xsd:simpleType>
        <xsd:restriction base="dms:Text"/>
      </xsd:simpleType>
    </xsd:element>
    <xsd:element name="fda848d0-6872-4d01-a8fb-de8ee4635c5bPostalCode" ma:index="30" nillable="true" ma:displayName="test: Postal Code" ma:internalName="PostalCode" ma:readOnly="true">
      <xsd:simpleType>
        <xsd:restriction base="dms:Text"/>
      </xsd:simpleType>
    </xsd:element>
    <xsd:element name="fda848d0-6872-4d01-a8fb-de8ee4635c5bStreet" ma:index="31" nillable="true" ma:displayName="test: Street" ma:internalName="Street" ma:readOnly="true">
      <xsd:simpleType>
        <xsd:restriction base="dms:Text"/>
      </xsd:simpleType>
    </xsd:element>
    <xsd:element name="fda848d0-6872-4d01-a8fb-de8ee4635c5bGeoLoc" ma:index="32" nillable="true" ma:displayName="test: Coordinates" ma:internalName="GeoLoc" ma:readOnly="true">
      <xsd:simpleType>
        <xsd:restriction base="dms:Unknown"/>
      </xsd:simpleType>
    </xsd:element>
    <xsd:element name="fda848d0-6872-4d01-a8fb-de8ee4635c5bDispName" ma:index="33" nillable="true" ma:displayName="test: Name" ma:internalName="DispName" ma:readOnly="true">
      <xsd:simpleType>
        <xsd:restriction base="dms:Text"/>
      </xsd:simpleType>
    </xsd:element>
    <xsd:element name="MediaServiceObjectDetectorVersions" ma:index="3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ce26d-438a-4f93-8ad7-b70bc8847f7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f4a544f-794c-4ace-950b-e93424860709}" ma:internalName="TaxCatchAll" ma:showField="CatchAllData" ma:web="6d6ce26d-438a-4f93-8ad7-b70bc8847f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est xmlns="b390c623-81a0-476f-984a-5b2ad478ef4f" xsi:nil="true"/>
    <_ip_UnifiedCompliancePolicyProperties xmlns="http://schemas.microsoft.com/sharepoint/v3" xsi:nil="true"/>
    <lcf76f155ced4ddcb4097134ff3c332f xmlns="b390c623-81a0-476f-984a-5b2ad478ef4f">
      <Terms xmlns="http://schemas.microsoft.com/office/infopath/2007/PartnerControls"/>
    </lcf76f155ced4ddcb4097134ff3c332f>
    <TaxCatchAll xmlns="6d6ce26d-438a-4f93-8ad7-b70bc8847f7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713B64-2AB6-4B81-B6C7-C06B46465D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390c623-81a0-476f-984a-5b2ad478ef4f"/>
    <ds:schemaRef ds:uri="6d6ce26d-438a-4f93-8ad7-b70bc8847f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B8E684-7516-47AC-9294-08AAE612A259}">
  <ds:schemaRefs>
    <ds:schemaRef ds:uri="http://purl.org/dc/elements/1.1/"/>
    <ds:schemaRef ds:uri="http://schemas.microsoft.com/office/2006/documentManagement/types"/>
    <ds:schemaRef ds:uri="b390c623-81a0-476f-984a-5b2ad478ef4f"/>
    <ds:schemaRef ds:uri="http://purl.org/dc/terms/"/>
    <ds:schemaRef ds:uri="http://schemas.microsoft.com/sharepoint/v3"/>
    <ds:schemaRef ds:uri="http://schemas.microsoft.com/office/infopath/2007/PartnerControls"/>
    <ds:schemaRef ds:uri="http://purl.org/dc/dcmitype/"/>
    <ds:schemaRef ds:uri="6d6ce26d-438a-4f93-8ad7-b70bc8847f7f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625A118-A614-4A41-B843-FEF7057E29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39040</TotalTime>
  <Words>679</Words>
  <Application>Microsoft Office PowerPoint</Application>
  <PresentationFormat>Widescreen</PresentationFormat>
  <Paragraphs>79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Arial,Sans-Serif</vt:lpstr>
      <vt:lpstr>Calibri</vt:lpstr>
      <vt:lpstr>Calibri Light</vt:lpstr>
      <vt:lpstr>Twinkl</vt:lpstr>
      <vt:lpstr>Normal body copy page</vt:lpstr>
      <vt:lpstr>Custom Design</vt:lpstr>
      <vt:lpstr>3_Normal body copy page</vt:lpstr>
      <vt:lpstr>4_Normal body copy page</vt:lpstr>
      <vt:lpstr>PowerPoint Presentation</vt:lpstr>
      <vt:lpstr>The Phonics Screening Check</vt:lpstr>
      <vt:lpstr>How does the check work?</vt:lpstr>
      <vt:lpstr>What are ‘alien words’?</vt:lpstr>
      <vt:lpstr>‘Alien words’ recap</vt:lpstr>
      <vt:lpstr>How to read a word</vt:lpstr>
      <vt:lpstr>Common mistakes when reading alien words. *Making alien words into real words</vt:lpstr>
      <vt:lpstr>Common mistakes when reading alien words. *Mixing up b and d</vt:lpstr>
      <vt:lpstr>Common mistakes when reading alien words. *Not identifying split vowel digraphs</vt:lpstr>
      <vt:lpstr>How can you help?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sherrington</dc:creator>
  <cp:lastModifiedBy>Sharon Murphy</cp:lastModifiedBy>
  <cp:revision>604</cp:revision>
  <cp:lastPrinted>2021-11-08T18:32:12Z</cp:lastPrinted>
  <dcterms:modified xsi:type="dcterms:W3CDTF">2025-02-04T09:38:23Z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0x01010064977DC1581EF449A9C26F70477327A5</vt:lpwstr>
  </property>
  <property fmtid="{D5CDD505-2E9C-101B-9397-08002B2CF9AE}" pid="3" name="MediaServiceImageTags">
    <vt:lpwstr/>
  </property>
</Properties>
</file>